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6858000" cy="9906000" type="A4"/>
  <p:notesSz cx="6807200" cy="9939338"/>
  <p:defaultTextStyle>
    <a:defPPr>
      <a:defRPr lang="en-US"/>
    </a:defPPr>
    <a:lvl1pPr marL="0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9814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59627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89441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19255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B2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100" d="100"/>
          <a:sy n="100" d="100"/>
        </p:scale>
        <p:origin x="-289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8/19/2014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2014/8/19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092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7" tIns="46109" rIns="92217" bIns="46109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217" tIns="46109" rIns="92217" bIns="46109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1pPr>
    <a:lvl2pPr marL="429814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2pPr>
    <a:lvl3pPr marL="859627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3pPr>
    <a:lvl4pPr marL="1289441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4pPr>
    <a:lvl5pPr marL="1719255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kumimoji="1" lang="ja-JP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627191" y="810597"/>
            <a:ext cx="3902345" cy="962174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627191" y="1899358"/>
            <a:ext cx="3902345" cy="198111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27191" y="4310686"/>
            <a:ext cx="3902345" cy="23269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627191" y="4701547"/>
            <a:ext cx="3902345" cy="88101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627191" y="5985385"/>
            <a:ext cx="3902345" cy="23269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627191" y="6376246"/>
            <a:ext cx="3902345" cy="88101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627191" y="7397418"/>
            <a:ext cx="3902345" cy="446333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627191" y="7929878"/>
            <a:ext cx="3902345" cy="780483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627191" y="9045416"/>
            <a:ext cx="3902345" cy="23470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4802857" y="810596"/>
            <a:ext cx="1708351" cy="56392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4802857" y="1772771"/>
            <a:ext cx="1708351" cy="656721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4802857" y="2429492"/>
            <a:ext cx="1708351" cy="89696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4802857" y="3326460"/>
            <a:ext cx="1708351" cy="656721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4802857" y="3983180"/>
            <a:ext cx="1708351" cy="8969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4802857" y="4880148"/>
            <a:ext cx="1708351" cy="656721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4802857" y="5536869"/>
            <a:ext cx="1708351" cy="1807409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4802857" y="7344278"/>
            <a:ext cx="1708351" cy="656721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4802857" y="8000998"/>
            <a:ext cx="1708351" cy="1279123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59004"/>
            <a:ext cx="3987274" cy="3706736"/>
          </a:xfrm>
          <a:prstGeom prst="rect">
            <a:avLst/>
          </a:prstGeom>
        </p:spPr>
        <p:txBody>
          <a:bodyPr vert="horz" lIns="85963" tIns="42981" rIns="85963" bIns="42981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4234143"/>
            <a:ext cx="3987274" cy="5150489"/>
          </a:xfrm>
          <a:prstGeom prst="rect">
            <a:avLst/>
          </a:prstGeom>
        </p:spPr>
        <p:txBody>
          <a:bodyPr vert="horz" lIns="85963" tIns="42981" rIns="85963" bIns="42981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384631"/>
            <a:ext cx="1543050" cy="324169"/>
          </a:xfrm>
          <a:prstGeom prst="rect">
            <a:avLst/>
          </a:prstGeom>
        </p:spPr>
        <p:txBody>
          <a:bodyPr vert="horz" lIns="85963" tIns="42981" rIns="85963" bIns="42981" rtlCol="0" anchor="b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8/19/2014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384631"/>
            <a:ext cx="2314575" cy="324169"/>
          </a:xfrm>
          <a:prstGeom prst="rect">
            <a:avLst/>
          </a:prstGeom>
        </p:spPr>
        <p:txBody>
          <a:bodyPr vert="horz" lIns="85963" tIns="42981" rIns="85963" bIns="42981" rtlCol="0" anchor="b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384631"/>
            <a:ext cx="1543050" cy="324169"/>
          </a:xfrm>
          <a:prstGeom prst="rect">
            <a:avLst/>
          </a:prstGeom>
        </p:spPr>
        <p:txBody>
          <a:bodyPr vert="horz" lIns="85963" tIns="42981" rIns="85963" bIns="42981" rtlCol="0" anchor="b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4611059" y="527406"/>
            <a:ext cx="0" cy="8857226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30683" rtl="0" eaLnBrk="1" latinLnBrk="0" hangingPunct="1">
        <a:lnSpc>
          <a:spcPct val="90000"/>
        </a:lnSpc>
        <a:spcBef>
          <a:spcPct val="0"/>
        </a:spcBef>
        <a:buNone/>
        <a:defRPr kumimoji="1" lang="ja-JP" sz="85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82671" indent="-182671" algn="l" defTabSz="730683" rtl="0" eaLnBrk="1" latinLnBrk="0" hangingPunct="1">
        <a:lnSpc>
          <a:spcPct val="90000"/>
        </a:lnSpc>
        <a:spcBef>
          <a:spcPts val="799"/>
        </a:spcBef>
        <a:buFont typeface="Arial" panose="020B0604020202020204" pitchFamily="34" charset="0"/>
        <a:buChar char="•"/>
        <a:defRPr kumimoji="1" lang="ja-JP" sz="22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48012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9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13354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6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278696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4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644037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4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009379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74721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40062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5404" indent="-182671" algn="l" defTabSz="73068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342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683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025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1367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6708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2050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57392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2733" algn="l" defTabSz="730683" rtl="0" eaLnBrk="1" latinLnBrk="0" hangingPunct="1"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455052" y="586123"/>
            <a:ext cx="3902345" cy="469563"/>
          </a:xfrm>
        </p:spPr>
        <p:txBody>
          <a:bodyPr/>
          <a:lstStyle/>
          <a:p>
            <a:r>
              <a:rPr lang="ja-JP" altLang="en-US" sz="2800" dirty="0"/>
              <a:t>平成</a:t>
            </a:r>
            <a:r>
              <a:rPr lang="en-US" altLang="ja-JP" sz="2800" dirty="0"/>
              <a:t>26</a:t>
            </a:r>
            <a:r>
              <a:rPr lang="ja-JP" altLang="en-US" sz="2800" dirty="0" smtClean="0"/>
              <a:t>年度</a:t>
            </a:r>
            <a:endParaRPr kumimoji="1" lang="ja-JP" sz="28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455052" y="1390934"/>
            <a:ext cx="3902345" cy="1674238"/>
          </a:xfrm>
        </p:spPr>
        <p:txBody>
          <a:bodyPr/>
          <a:lstStyle/>
          <a:p>
            <a:r>
              <a:rPr lang="ja-JP" altLang="en-US" sz="6100" dirty="0">
                <a:solidFill>
                  <a:srgbClr val="556B2F"/>
                </a:solidFill>
              </a:rPr>
              <a:t>外部</a:t>
            </a:r>
            <a:r>
              <a:rPr lang="ja-JP" altLang="en-US" sz="6100" dirty="0" smtClean="0">
                <a:solidFill>
                  <a:srgbClr val="556B2F"/>
                </a:solidFill>
              </a:rPr>
              <a:t>資金</a:t>
            </a:r>
            <a:endParaRPr lang="en-US" altLang="ja-JP" sz="6100" dirty="0" smtClean="0">
              <a:solidFill>
                <a:srgbClr val="556B2F"/>
              </a:solidFill>
            </a:endParaRPr>
          </a:p>
          <a:p>
            <a:r>
              <a:rPr lang="ja-JP" altLang="en-US" sz="6100" dirty="0" smtClean="0">
                <a:solidFill>
                  <a:srgbClr val="556B2F"/>
                </a:solidFill>
              </a:rPr>
              <a:t>獲得セミナー</a:t>
            </a:r>
            <a:endParaRPr kumimoji="1" lang="ja-JP" sz="6100" dirty="0">
              <a:solidFill>
                <a:srgbClr val="556B2F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455052" y="3077096"/>
            <a:ext cx="3902345" cy="232691"/>
          </a:xfrm>
        </p:spPr>
        <p:txBody>
          <a:bodyPr/>
          <a:lstStyle/>
          <a:p>
            <a:r>
              <a:rPr kumimoji="1" lang="ja-JP" sz="2200" dirty="0">
                <a:solidFill>
                  <a:srgbClr val="556B2F"/>
                </a:solidFill>
              </a:rPr>
              <a:t>日時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457199" y="3429000"/>
            <a:ext cx="4230711" cy="1549786"/>
          </a:xfrm>
        </p:spPr>
        <p:txBody>
          <a:bodyPr/>
          <a:lstStyle/>
          <a:p>
            <a:r>
              <a:rPr kumimoji="1" lang="ja-JP" sz="2200" dirty="0" smtClean="0">
                <a:solidFill>
                  <a:schemeClr val="tx1"/>
                </a:solidFill>
              </a:rPr>
              <a:t>201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4</a:t>
            </a:r>
            <a:r>
              <a:rPr kumimoji="1" lang="ja-JP" sz="2200" dirty="0" smtClean="0">
                <a:solidFill>
                  <a:schemeClr val="tx1"/>
                </a:solidFill>
              </a:rPr>
              <a:t> </a:t>
            </a:r>
            <a:r>
              <a:rPr kumimoji="1" lang="ja-JP" sz="2200" dirty="0">
                <a:solidFill>
                  <a:schemeClr val="tx1"/>
                </a:solidFill>
              </a:rPr>
              <a:t>年 </a:t>
            </a:r>
            <a:endParaRPr kumimoji="1" lang="en-US" altLang="ja-JP" sz="2200" dirty="0" smtClean="0">
              <a:solidFill>
                <a:schemeClr val="tx1"/>
              </a:solidFill>
            </a:endParaRPr>
          </a:p>
          <a:p>
            <a:r>
              <a:rPr kumimoji="1" lang="en-US" altLang="ja-JP" sz="3200" dirty="0" smtClean="0">
                <a:solidFill>
                  <a:schemeClr val="tx1"/>
                </a:solidFill>
              </a:rPr>
              <a:t>9</a:t>
            </a:r>
            <a:r>
              <a:rPr kumimoji="1" lang="ja-JP" sz="3200" dirty="0" smtClean="0">
                <a:solidFill>
                  <a:schemeClr val="tx1"/>
                </a:solidFill>
              </a:rPr>
              <a:t> 月 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16</a:t>
            </a:r>
            <a:r>
              <a:rPr kumimoji="1" lang="ja-JP" sz="3200" dirty="0" smtClean="0">
                <a:solidFill>
                  <a:schemeClr val="tx1"/>
                </a:solidFill>
              </a:rPr>
              <a:t> 日</a:t>
            </a:r>
            <a:r>
              <a:rPr lang="ja-JP" altLang="en-US" sz="3200" dirty="0" smtClean="0">
                <a:solidFill>
                  <a:schemeClr val="tx1"/>
                </a:solidFill>
              </a:rPr>
              <a:t>（火）</a:t>
            </a:r>
            <a:endParaRPr kumimoji="1" lang="ja-JP" sz="2400" dirty="0" smtClean="0">
              <a:solidFill>
                <a:schemeClr val="tx1"/>
              </a:solidFill>
              <a:latin typeface="Meiryo UI" panose="020B0604030504040204" pitchFamily="50" charset="-128"/>
            </a:endParaRPr>
          </a:p>
          <a:p>
            <a:r>
              <a:rPr kumimoji="1" lang="en-US" altLang="ja-JP" sz="2400" dirty="0" smtClean="0">
                <a:solidFill>
                  <a:schemeClr val="tx1"/>
                </a:solidFill>
              </a:rPr>
              <a:t>14:40</a:t>
            </a:r>
            <a:r>
              <a:rPr kumimoji="1" lang="ja-JP" sz="2400" dirty="0" smtClean="0">
                <a:solidFill>
                  <a:schemeClr val="tx1"/>
                </a:solidFill>
              </a:rPr>
              <a:t>～1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5:40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（第</a:t>
            </a:r>
            <a:r>
              <a:rPr lang="en-US" altLang="ja-JP" sz="2400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部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: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講演会）</a:t>
            </a:r>
            <a:endParaRPr lang="en-US" altLang="ja-JP" sz="2400" dirty="0" smtClean="0">
              <a:solidFill>
                <a:schemeClr val="tx1"/>
              </a:solidFill>
              <a:latin typeface="Meiryo UI" panose="020B0604030504040204" pitchFamily="50" charset="-128"/>
            </a:endParaRPr>
          </a:p>
          <a:p>
            <a:r>
              <a:rPr kumimoji="1" lang="en-US" altLang="ja-JP" sz="2400" dirty="0" smtClean="0">
                <a:solidFill>
                  <a:schemeClr val="tx1"/>
                </a:solidFill>
              </a:rPr>
              <a:t>15:50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16:50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（第</a:t>
            </a:r>
            <a:r>
              <a:rPr lang="en-US" altLang="ja-JP" sz="2400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部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: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説明会）</a:t>
            </a:r>
            <a:endParaRPr kumimoji="1" lang="ja-JP" sz="2400" dirty="0">
              <a:solidFill>
                <a:schemeClr val="tx1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457200" y="5637432"/>
            <a:ext cx="3902345" cy="232691"/>
          </a:xfrm>
        </p:spPr>
        <p:txBody>
          <a:bodyPr/>
          <a:lstStyle/>
          <a:p>
            <a:r>
              <a:rPr lang="ja-JP" altLang="en-US" sz="2200" dirty="0" smtClean="0">
                <a:solidFill>
                  <a:srgbClr val="556B2F"/>
                </a:solidFill>
              </a:rPr>
              <a:t>講師（第</a:t>
            </a:r>
            <a:r>
              <a:rPr lang="en-US" altLang="ja-JP" sz="2200" dirty="0" smtClean="0">
                <a:solidFill>
                  <a:srgbClr val="556B2F"/>
                </a:solidFill>
                <a:latin typeface="+mn-lt"/>
              </a:rPr>
              <a:t>1</a:t>
            </a:r>
            <a:r>
              <a:rPr lang="ja-JP" altLang="en-US" sz="2200" dirty="0" smtClean="0">
                <a:solidFill>
                  <a:srgbClr val="556B2F"/>
                </a:solidFill>
              </a:rPr>
              <a:t>部講演会）</a:t>
            </a:r>
            <a:endParaRPr kumimoji="1" lang="ja-JP" sz="2200" dirty="0">
              <a:solidFill>
                <a:srgbClr val="556B2F"/>
              </a:solidFill>
            </a:endParaRPr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7"/>
          </p:nvPr>
        </p:nvSpPr>
        <p:spPr>
          <a:xfrm>
            <a:off x="457200" y="7611415"/>
            <a:ext cx="3902345" cy="232691"/>
          </a:xfrm>
        </p:spPr>
        <p:txBody>
          <a:bodyPr/>
          <a:lstStyle/>
          <a:p>
            <a:r>
              <a:rPr kumimoji="1" lang="ja-JP" altLang="en-US" sz="2200" dirty="0" smtClean="0">
                <a:solidFill>
                  <a:srgbClr val="556B2F"/>
                </a:solidFill>
              </a:rPr>
              <a:t>講演概要</a:t>
            </a:r>
            <a:endParaRPr kumimoji="1" lang="ja-JP" sz="2200" dirty="0">
              <a:solidFill>
                <a:srgbClr val="556B2F"/>
              </a:solidFill>
            </a:endParaRPr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18"/>
          </p:nvPr>
        </p:nvSpPr>
        <p:spPr>
          <a:xfrm>
            <a:off x="457200" y="4873167"/>
            <a:ext cx="3902345" cy="232691"/>
          </a:xfrm>
        </p:spPr>
        <p:txBody>
          <a:bodyPr/>
          <a:lstStyle/>
          <a:p>
            <a:r>
              <a:rPr kumimoji="1" lang="ja-JP" sz="2200" dirty="0">
                <a:solidFill>
                  <a:srgbClr val="556B2F"/>
                </a:solidFill>
              </a:rPr>
              <a:t>場所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9"/>
          </p:nvPr>
        </p:nvSpPr>
        <p:spPr>
          <a:xfrm>
            <a:off x="457200" y="5143500"/>
            <a:ext cx="3902345" cy="386250"/>
          </a:xfrm>
        </p:spPr>
        <p:txBody>
          <a:bodyPr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地域連携センター 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2</a:t>
            </a:r>
            <a:r>
              <a:rPr lang="ja-JP" altLang="en-US" sz="2000" dirty="0" smtClean="0">
                <a:solidFill>
                  <a:schemeClr val="tx1"/>
                </a:solidFill>
              </a:rPr>
              <a:t>階　セミナー室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2</a:t>
            </a:r>
            <a:endParaRPr kumimoji="1" lang="ja-JP" sz="2000" dirty="0">
              <a:solidFill>
                <a:schemeClr val="tx1"/>
              </a:solidFill>
              <a:latin typeface="Meiryo UI" panose="020B0604030504040204" pitchFamily="50" charset="-128"/>
            </a:endParaRPr>
          </a:p>
        </p:txBody>
      </p:sp>
      <p:sp>
        <p:nvSpPr>
          <p:cNvPr id="23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457200" y="7970830"/>
            <a:ext cx="3902345" cy="992195"/>
          </a:xfrm>
        </p:spPr>
        <p:txBody>
          <a:bodyPr/>
          <a:lstStyle/>
          <a:p>
            <a:r>
              <a:rPr lang="ja-JP" altLang="en-US" sz="1700" dirty="0" smtClean="0">
                <a:solidFill>
                  <a:schemeClr val="tx1"/>
                </a:solidFill>
              </a:rPr>
              <a:t>多くの先生方に科研費に応募していただけるよう、審査員の着眼点や申請の際のコツなどをお話しいただきます。</a:t>
            </a:r>
            <a:endParaRPr kumimoji="1" lang="ja-JP" sz="1800" dirty="0">
              <a:solidFill>
                <a:schemeClr val="tx1"/>
              </a:solidFill>
              <a:latin typeface="Meiryo UI" panose="020B0604030504040204" pitchFamily="50" charset="-128"/>
            </a:endParaRP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457200" y="5993673"/>
            <a:ext cx="3902345" cy="770768"/>
          </a:xfrm>
        </p:spPr>
        <p:txBody>
          <a:bodyPr/>
          <a:lstStyle/>
          <a:p>
            <a:pPr lvl="0"/>
            <a:r>
              <a:rPr lang="ja-JP" altLang="en-US" sz="1800" dirty="0">
                <a:solidFill>
                  <a:schemeClr val="tx1"/>
                </a:solidFill>
              </a:rPr>
              <a:t>徳島</a:t>
            </a:r>
            <a:r>
              <a:rPr lang="ja-JP" altLang="en-US" sz="1800">
                <a:solidFill>
                  <a:schemeClr val="tx1"/>
                </a:solidFill>
              </a:rPr>
              <a:t>文理</a:t>
            </a:r>
            <a:r>
              <a:rPr lang="ja-JP" altLang="en-US" sz="1800" smtClean="0">
                <a:solidFill>
                  <a:schemeClr val="tx1"/>
                </a:solidFill>
              </a:rPr>
              <a:t>大学　香川</a:t>
            </a:r>
            <a:r>
              <a:rPr lang="ja-JP" altLang="en-US" sz="1800" dirty="0">
                <a:solidFill>
                  <a:schemeClr val="tx1"/>
                </a:solidFill>
              </a:rPr>
              <a:t>薬</a:t>
            </a:r>
            <a:r>
              <a:rPr lang="ja-JP" altLang="en-US" sz="1800" dirty="0" smtClean="0">
                <a:solidFill>
                  <a:schemeClr val="tx1"/>
                </a:solidFill>
              </a:rPr>
              <a:t>学部　教授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lvl="0"/>
            <a:endParaRPr lang="en-US" altLang="zh-TW" sz="600" dirty="0" smtClean="0">
              <a:solidFill>
                <a:schemeClr val="tx1"/>
              </a:solidFill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</a:rPr>
              <a:t>伊藤</a:t>
            </a:r>
            <a:r>
              <a:rPr lang="ja-JP" altLang="en-US" sz="3200" dirty="0">
                <a:solidFill>
                  <a:schemeClr val="tx1"/>
                </a:solidFill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</a:rPr>
              <a:t>悦朗 </a:t>
            </a:r>
            <a:r>
              <a:rPr lang="ja-JP" altLang="en-US" sz="3200" dirty="0" smtClean="0">
                <a:solidFill>
                  <a:schemeClr val="tx1"/>
                </a:solidFill>
              </a:rPr>
              <a:t>先生</a:t>
            </a:r>
            <a:endParaRPr lang="en-US" altLang="zh-TW" sz="3200" dirty="0" smtClean="0">
              <a:solidFill>
                <a:schemeClr val="tx1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4813479" y="1318610"/>
            <a:ext cx="1708351" cy="351221"/>
          </a:xfrm>
        </p:spPr>
        <p:txBody>
          <a:bodyPr/>
          <a:lstStyle/>
          <a:p>
            <a:r>
              <a:rPr lang="ja-JP" altLang="en-US" sz="2000" dirty="0" smtClean="0">
                <a:solidFill>
                  <a:srgbClr val="556B2F"/>
                </a:solidFill>
              </a:rPr>
              <a:t>対象</a:t>
            </a:r>
            <a:endParaRPr kumimoji="1" lang="ja-JP" sz="2000" dirty="0">
              <a:solidFill>
                <a:srgbClr val="556B2F"/>
              </a:solidFill>
            </a:endParaRPr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23"/>
          </p:nvPr>
        </p:nvSpPr>
        <p:spPr>
          <a:xfrm>
            <a:off x="4800600" y="533400"/>
            <a:ext cx="1935480" cy="768170"/>
          </a:xfrm>
        </p:spPr>
        <p:txBody>
          <a:bodyPr/>
          <a:lstStyle/>
          <a:p>
            <a:r>
              <a:rPr lang="ja-JP" altLang="ja-JP" sz="1100" dirty="0" smtClean="0">
                <a:solidFill>
                  <a:schemeClr val="tx1"/>
                </a:solidFill>
              </a:rPr>
              <a:t>文部科学省</a:t>
            </a:r>
            <a:r>
              <a:rPr lang="ja-JP" altLang="en-US" sz="1100" dirty="0" smtClean="0">
                <a:solidFill>
                  <a:schemeClr val="tx1"/>
                </a:solidFill>
              </a:rPr>
              <a:t> 平成</a:t>
            </a:r>
            <a:r>
              <a:rPr lang="en-US" altLang="ja-JP" sz="1100" dirty="0" smtClean="0">
                <a:solidFill>
                  <a:schemeClr val="tx1"/>
                </a:solidFill>
              </a:rPr>
              <a:t>25</a:t>
            </a:r>
            <a:r>
              <a:rPr lang="ja-JP" altLang="en-US" sz="1100" smtClean="0">
                <a:solidFill>
                  <a:schemeClr val="tx1"/>
                </a:solidFill>
              </a:rPr>
              <a:t>年度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ja-JP" sz="1100" dirty="0" smtClean="0">
                <a:solidFill>
                  <a:schemeClr val="tx1"/>
                </a:solidFill>
              </a:rPr>
              <a:t>科学</a:t>
            </a:r>
            <a:r>
              <a:rPr lang="ja-JP" altLang="ja-JP" sz="1100" dirty="0">
                <a:solidFill>
                  <a:schemeClr val="tx1"/>
                </a:solidFill>
              </a:rPr>
              <a:t>技術人材育成費補助</a:t>
            </a:r>
            <a:r>
              <a:rPr lang="ja-JP" altLang="ja-JP" sz="1100" dirty="0" smtClean="0">
                <a:solidFill>
                  <a:schemeClr val="tx1"/>
                </a:solidFill>
              </a:rPr>
              <a:t>金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ja-JP" sz="1100" dirty="0" smtClean="0">
                <a:solidFill>
                  <a:schemeClr val="tx1"/>
                </a:solidFill>
              </a:rPr>
              <a:t>女性</a:t>
            </a:r>
            <a:r>
              <a:rPr lang="ja-JP" altLang="ja-JP" sz="1100" dirty="0">
                <a:solidFill>
                  <a:schemeClr val="tx1"/>
                </a:solidFill>
              </a:rPr>
              <a:t>研究者研究活動支援</a:t>
            </a:r>
            <a:r>
              <a:rPr lang="ja-JP" altLang="ja-JP" sz="1100" dirty="0" smtClean="0">
                <a:solidFill>
                  <a:schemeClr val="tx1"/>
                </a:solidFill>
              </a:rPr>
              <a:t>事業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ja-JP" sz="1100" dirty="0" smtClean="0">
                <a:solidFill>
                  <a:schemeClr val="tx1"/>
                </a:solidFill>
              </a:rPr>
              <a:t>（</a:t>
            </a:r>
            <a:r>
              <a:rPr lang="ja-JP" altLang="ja-JP" sz="1100" dirty="0">
                <a:solidFill>
                  <a:schemeClr val="tx1"/>
                </a:solidFill>
              </a:rPr>
              <a:t>一般型）</a:t>
            </a:r>
            <a:endParaRPr kumimoji="1" lang="ja-JP" sz="1100" dirty="0">
              <a:solidFill>
                <a:schemeClr val="tx1"/>
              </a:solidFill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4"/>
          </p:nvPr>
        </p:nvSpPr>
        <p:spPr>
          <a:xfrm>
            <a:off x="4826357" y="1609860"/>
            <a:ext cx="1708351" cy="425004"/>
          </a:xfrm>
        </p:spPr>
        <p:txBody>
          <a:bodyPr/>
          <a:lstStyle/>
          <a:p>
            <a:r>
              <a:rPr lang="ja-JP" altLang="ja-JP" sz="1200" dirty="0" smtClean="0">
                <a:solidFill>
                  <a:schemeClr val="tx1"/>
                </a:solidFill>
              </a:rPr>
              <a:t>教員</a:t>
            </a:r>
            <a:r>
              <a:rPr lang="ja-JP" altLang="en-US" sz="1200" dirty="0" smtClean="0">
                <a:solidFill>
                  <a:schemeClr val="tx1"/>
                </a:solidFill>
              </a:rPr>
              <a:t>（助手以上）</a:t>
            </a:r>
            <a:r>
              <a:rPr lang="ja-JP" altLang="ja-JP" sz="1200" dirty="0" smtClean="0">
                <a:solidFill>
                  <a:schemeClr val="tx1"/>
                </a:solidFill>
              </a:rPr>
              <a:t>と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ja-JP" sz="1200" dirty="0" smtClean="0">
                <a:solidFill>
                  <a:schemeClr val="tx1"/>
                </a:solidFill>
              </a:rPr>
              <a:t>学術研究員</a:t>
            </a:r>
            <a:endParaRPr kumimoji="1" lang="ja-JP" sz="1200" dirty="0">
              <a:solidFill>
                <a:schemeClr val="tx1"/>
              </a:solidFill>
            </a:endParaRP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5"/>
          </p:nvPr>
        </p:nvSpPr>
        <p:spPr>
          <a:xfrm>
            <a:off x="4800600" y="2161505"/>
            <a:ext cx="1708351" cy="362755"/>
          </a:xfrm>
        </p:spPr>
        <p:txBody>
          <a:bodyPr/>
          <a:lstStyle/>
          <a:p>
            <a:r>
              <a:rPr kumimoji="1" lang="ja-JP" altLang="en-US" sz="2000" dirty="0" smtClean="0">
                <a:solidFill>
                  <a:srgbClr val="556B2F"/>
                </a:solidFill>
              </a:rPr>
              <a:t>趣旨</a:t>
            </a:r>
            <a:endParaRPr kumimoji="1" lang="ja-JP" sz="2000" dirty="0">
              <a:solidFill>
                <a:srgbClr val="556B2F"/>
              </a:solidFill>
            </a:endParaRPr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26"/>
          </p:nvPr>
        </p:nvSpPr>
        <p:spPr>
          <a:xfrm>
            <a:off x="4800600" y="2356835"/>
            <a:ext cx="1832020" cy="1268206"/>
          </a:xfrm>
        </p:spPr>
        <p:txBody>
          <a:bodyPr/>
          <a:lstStyle/>
          <a:p>
            <a:r>
              <a:rPr lang="ja-JP" altLang="en-US" sz="1200" dirty="0">
                <a:solidFill>
                  <a:schemeClr val="tx1"/>
                </a:solidFill>
              </a:rPr>
              <a:t>女性研究者支援の目標である「教育・研究・大学運営を牽引する女性研究者の育成」のために、女性研究者の研究力向上を</a:t>
            </a:r>
            <a:r>
              <a:rPr lang="ja-JP" altLang="en-US" sz="1200" dirty="0" smtClean="0">
                <a:solidFill>
                  <a:schemeClr val="tx1"/>
                </a:solidFill>
              </a:rPr>
              <a:t>目的に実施</a:t>
            </a:r>
            <a:r>
              <a:rPr lang="ja-JP" altLang="en-US" sz="1200" dirty="0">
                <a:solidFill>
                  <a:schemeClr val="tx1"/>
                </a:solidFill>
              </a:rPr>
              <a:t>する</a:t>
            </a:r>
            <a:r>
              <a:rPr lang="ja-JP" altLang="en-US" sz="1200" dirty="0" smtClean="0">
                <a:solidFill>
                  <a:schemeClr val="tx1"/>
                </a:solidFill>
              </a:rPr>
              <a:t>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男</a:t>
            </a:r>
            <a:r>
              <a:rPr lang="ja-JP" altLang="en-US" sz="1200" dirty="0" smtClean="0">
                <a:solidFill>
                  <a:schemeClr val="tx1"/>
                </a:solidFill>
              </a:rPr>
              <a:t>性</a:t>
            </a:r>
            <a:r>
              <a:rPr lang="ja-JP" altLang="en-US" sz="1200" dirty="0">
                <a:solidFill>
                  <a:schemeClr val="tx1"/>
                </a:solidFill>
              </a:rPr>
              <a:t>の方の</a:t>
            </a:r>
            <a:r>
              <a:rPr lang="ja-JP" altLang="en-US" sz="1200" dirty="0" smtClean="0">
                <a:solidFill>
                  <a:schemeClr val="tx1"/>
                </a:solidFill>
              </a:rPr>
              <a:t>参加も歓迎です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)</a:t>
            </a:r>
            <a:endParaRPr kumimoji="1" lang="ja-JP" sz="1200" dirty="0">
              <a:solidFill>
                <a:schemeClr val="tx1"/>
              </a:solidFill>
              <a:latin typeface="Meiryo UI" panose="020B0604030504040204" pitchFamily="50" charset="-128"/>
            </a:endParaRP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7"/>
          </p:nvPr>
        </p:nvSpPr>
        <p:spPr>
          <a:xfrm>
            <a:off x="4800599" y="3760234"/>
            <a:ext cx="1708351" cy="322369"/>
          </a:xfrm>
        </p:spPr>
        <p:txBody>
          <a:bodyPr/>
          <a:lstStyle/>
          <a:p>
            <a:r>
              <a:rPr kumimoji="1" lang="ja-JP" altLang="en-US" sz="2000" dirty="0" smtClean="0">
                <a:solidFill>
                  <a:srgbClr val="556B2F"/>
                </a:solidFill>
              </a:rPr>
              <a:t>プログラム</a:t>
            </a:r>
            <a:endParaRPr kumimoji="1" lang="ja-JP" sz="2000" dirty="0">
              <a:solidFill>
                <a:srgbClr val="556B2F"/>
              </a:solidFill>
            </a:endParaRPr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8"/>
          </p:nvPr>
        </p:nvSpPr>
        <p:spPr>
          <a:xfrm>
            <a:off x="4800600" y="4188854"/>
            <a:ext cx="2050961" cy="1983346"/>
          </a:xfrm>
        </p:spPr>
        <p:txBody>
          <a:bodyPr/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14:40</a:t>
            </a:r>
            <a:r>
              <a:rPr lang="ja-JP" altLang="en-US" sz="1400" dirty="0">
                <a:solidFill>
                  <a:schemeClr val="tx1"/>
                </a:solidFill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</a:rPr>
              <a:t>15:40</a:t>
            </a:r>
            <a:r>
              <a:rPr lang="ja-JP" altLang="en-US" sz="1400" dirty="0" smtClean="0">
                <a:solidFill>
                  <a:schemeClr val="tx1"/>
                </a:solidFill>
              </a:rPr>
              <a:t>（第</a:t>
            </a:r>
            <a:r>
              <a:rPr lang="en-US" altLang="ja-JP" sz="1400" dirty="0" smtClean="0">
                <a:solidFill>
                  <a:schemeClr val="tx1"/>
                </a:solidFill>
              </a:rPr>
              <a:t>1</a:t>
            </a:r>
            <a:r>
              <a:rPr lang="ja-JP" altLang="en-US" sz="1400" dirty="0" smtClean="0">
                <a:solidFill>
                  <a:schemeClr val="tx1"/>
                </a:solidFill>
              </a:rPr>
              <a:t>部）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伊藤</a:t>
            </a:r>
            <a:r>
              <a:rPr lang="ja-JP" altLang="ja-JP" sz="1400" dirty="0" smtClean="0">
                <a:solidFill>
                  <a:schemeClr val="tx1"/>
                </a:solidFill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</a:rPr>
              <a:t>先生　</a:t>
            </a:r>
            <a:r>
              <a:rPr lang="ja-JP" altLang="ja-JP" sz="1400" dirty="0" smtClean="0">
                <a:solidFill>
                  <a:schemeClr val="tx1"/>
                </a:solidFill>
              </a:rPr>
              <a:t>講演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15:40</a:t>
            </a:r>
            <a:r>
              <a:rPr lang="ja-JP" altLang="en-US" sz="140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</a:rPr>
              <a:t>15:50</a:t>
            </a:r>
            <a:endParaRPr lang="ja-JP" altLang="ja-JP" sz="1400" dirty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休憩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15:50</a:t>
            </a:r>
            <a:r>
              <a:rPr lang="ja-JP" altLang="en-US" sz="1400" dirty="0">
                <a:solidFill>
                  <a:schemeClr val="tx1"/>
                </a:solidFill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</a:rPr>
              <a:t>16:50</a:t>
            </a:r>
            <a:r>
              <a:rPr lang="ja-JP" altLang="en-US" sz="1400" dirty="0">
                <a:solidFill>
                  <a:schemeClr val="tx1"/>
                </a:solidFill>
              </a:rPr>
              <a:t>（</a:t>
            </a:r>
            <a:r>
              <a:rPr lang="ja-JP" altLang="en-US" sz="1400" dirty="0" smtClean="0">
                <a:solidFill>
                  <a:schemeClr val="tx1"/>
                </a:solidFill>
              </a:rPr>
              <a:t>第</a:t>
            </a:r>
            <a:r>
              <a:rPr lang="en-US" altLang="ja-JP" sz="1400" dirty="0" smtClean="0">
                <a:solidFill>
                  <a:schemeClr val="tx1"/>
                </a:solidFill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</a:rPr>
              <a:t>部）</a:t>
            </a:r>
            <a:endParaRPr lang="ja-JP" altLang="ja-JP" sz="1400" dirty="0">
              <a:solidFill>
                <a:schemeClr val="tx1"/>
              </a:solidFill>
            </a:endParaRPr>
          </a:p>
          <a:p>
            <a:r>
              <a:rPr lang="ja-JP" altLang="en-US" sz="1150" dirty="0">
                <a:solidFill>
                  <a:schemeClr val="tx1"/>
                </a:solidFill>
              </a:rPr>
              <a:t>　</a:t>
            </a:r>
            <a:r>
              <a:rPr lang="ja-JP" altLang="en-US" sz="1150" dirty="0" smtClean="0">
                <a:solidFill>
                  <a:schemeClr val="tx1"/>
                </a:solidFill>
              </a:rPr>
              <a:t>科研費　公募要領、執行等</a:t>
            </a:r>
            <a:endParaRPr lang="en-US" altLang="ja-JP" sz="1150" dirty="0" smtClean="0">
              <a:solidFill>
                <a:schemeClr val="tx1"/>
              </a:solidFill>
            </a:endParaRPr>
          </a:p>
          <a:p>
            <a:r>
              <a:rPr lang="ja-JP" altLang="en-US" sz="1150" dirty="0">
                <a:solidFill>
                  <a:schemeClr val="tx1"/>
                </a:solidFill>
              </a:rPr>
              <a:t>　</a:t>
            </a:r>
            <a:r>
              <a:rPr lang="ja-JP" altLang="en-US" sz="1150" dirty="0" smtClean="0">
                <a:solidFill>
                  <a:schemeClr val="tx1"/>
                </a:solidFill>
              </a:rPr>
              <a:t>学内説明会</a:t>
            </a:r>
            <a:endParaRPr lang="en-US" altLang="ja-JP" sz="1150" dirty="0" smtClean="0">
              <a:solidFill>
                <a:schemeClr val="tx1"/>
              </a:solidFill>
            </a:endParaRPr>
          </a:p>
          <a:p>
            <a:r>
              <a:rPr lang="en-US" altLang="ja-JP" sz="1200" dirty="0">
                <a:solidFill>
                  <a:schemeClr val="tx1"/>
                </a:solidFill>
              </a:rPr>
              <a:t> 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①</a:t>
            </a:r>
            <a:r>
              <a:rPr lang="en-US" altLang="ja-JP" sz="1200" dirty="0" smtClean="0">
                <a:solidFill>
                  <a:schemeClr val="tx1"/>
                </a:solidFill>
              </a:rPr>
              <a:t>15:50</a:t>
            </a:r>
            <a:r>
              <a:rPr lang="ja-JP" altLang="en-US" sz="900" dirty="0" smtClean="0">
                <a:solidFill>
                  <a:schemeClr val="tx1"/>
                </a:solidFill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</a:rPr>
              <a:t>16:20</a:t>
            </a:r>
            <a:r>
              <a:rPr lang="ja-JP" altLang="en-US" sz="1100" dirty="0" smtClean="0">
                <a:solidFill>
                  <a:schemeClr val="tx1"/>
                </a:solidFill>
              </a:rPr>
              <a:t>　財務管理班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en-US" altLang="ja-JP" sz="1200" dirty="0">
                <a:solidFill>
                  <a:schemeClr val="tx1"/>
                </a:solidFill>
              </a:rPr>
              <a:t> 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②</a:t>
            </a:r>
            <a:r>
              <a:rPr lang="en-US" altLang="ja-JP" sz="1200" dirty="0" smtClean="0">
                <a:solidFill>
                  <a:schemeClr val="tx1"/>
                </a:solidFill>
              </a:rPr>
              <a:t>16:20</a:t>
            </a:r>
            <a:r>
              <a:rPr lang="ja-JP" altLang="en-US" sz="900" dirty="0" smtClean="0">
                <a:solidFill>
                  <a:schemeClr val="tx1"/>
                </a:solidFill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</a:rPr>
              <a:t>16:50</a:t>
            </a:r>
            <a:r>
              <a:rPr lang="ja-JP" altLang="en-US" sz="1100" dirty="0" smtClean="0">
                <a:solidFill>
                  <a:schemeClr val="tx1"/>
                </a:solidFill>
              </a:rPr>
              <a:t>　地域連携班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200" dirty="0" smtClean="0"/>
              <a:t>　　　</a:t>
            </a:r>
            <a:endParaRPr lang="en-US" altLang="ja-JP" sz="1200" dirty="0" smtClean="0"/>
          </a:p>
          <a:p>
            <a:r>
              <a:rPr lang="ja-JP" altLang="en-US" dirty="0" smtClean="0"/>
              <a:t>　　　</a:t>
            </a:r>
            <a:endParaRPr kumimoji="1" lang="ja-JP" dirty="0"/>
          </a:p>
        </p:txBody>
      </p:sp>
      <p:sp>
        <p:nvSpPr>
          <p:cNvPr id="27" name="テキスト プレースホルダー 17"/>
          <p:cNvSpPr>
            <a:spLocks noGrp="1"/>
          </p:cNvSpPr>
          <p:nvPr>
            <p:ph type="body" sz="quarter" idx="29"/>
          </p:nvPr>
        </p:nvSpPr>
        <p:spPr>
          <a:xfrm>
            <a:off x="4800600" y="6781800"/>
            <a:ext cx="1708351" cy="385927"/>
          </a:xfrm>
        </p:spPr>
        <p:txBody>
          <a:bodyPr/>
          <a:lstStyle/>
          <a:p>
            <a:r>
              <a:rPr lang="ja-JP" altLang="en-US" sz="2000" dirty="0" smtClean="0">
                <a:solidFill>
                  <a:srgbClr val="556B2F"/>
                </a:solidFill>
              </a:rPr>
              <a:t>申込先</a:t>
            </a:r>
            <a:endParaRPr kumimoji="1" lang="ja-JP" sz="2000" dirty="0">
              <a:solidFill>
                <a:srgbClr val="556B2F"/>
              </a:solidFill>
            </a:endParaRP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4294967295"/>
          </p:nvPr>
        </p:nvSpPr>
        <p:spPr>
          <a:xfrm>
            <a:off x="4724400" y="5867400"/>
            <a:ext cx="1708150" cy="3519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000" dirty="0" smtClean="0">
                <a:solidFill>
                  <a:srgbClr val="556B2F"/>
                </a:solidFill>
              </a:rPr>
              <a:t>主催</a:t>
            </a:r>
            <a:endParaRPr kumimoji="1" lang="ja-JP" sz="2000" dirty="0">
              <a:solidFill>
                <a:srgbClr val="556B2F"/>
              </a:solidFill>
            </a:endParaRPr>
          </a:p>
        </p:txBody>
      </p:sp>
      <p:sp>
        <p:nvSpPr>
          <p:cNvPr id="31" name="テキスト プレースホルダー 17"/>
          <p:cNvSpPr>
            <a:spLocks noGrp="1"/>
          </p:cNvSpPr>
          <p:nvPr>
            <p:ph type="body" sz="quarter" idx="4294967295"/>
          </p:nvPr>
        </p:nvSpPr>
        <p:spPr>
          <a:xfrm>
            <a:off x="4724400" y="7772400"/>
            <a:ext cx="1708150" cy="422255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000" dirty="0" smtClean="0">
                <a:solidFill>
                  <a:srgbClr val="556B2F"/>
                </a:solidFill>
              </a:rPr>
              <a:t>お問合せ</a:t>
            </a:r>
            <a:endParaRPr kumimoji="1" lang="ja-JP" sz="2000" dirty="0">
              <a:solidFill>
                <a:srgbClr val="556B2F"/>
              </a:solidFill>
            </a:endParaRPr>
          </a:p>
        </p:txBody>
      </p:sp>
      <p:sp>
        <p:nvSpPr>
          <p:cNvPr id="32" name="テキスト プレースホルダー 18"/>
          <p:cNvSpPr>
            <a:spLocks noGrp="1"/>
          </p:cNvSpPr>
          <p:nvPr>
            <p:ph type="body" sz="quarter" idx="4294967295"/>
          </p:nvPr>
        </p:nvSpPr>
        <p:spPr>
          <a:xfrm>
            <a:off x="4701482" y="8134350"/>
            <a:ext cx="2375718" cy="1681383"/>
          </a:xfrm>
        </p:spPr>
        <p:txBody>
          <a:bodyPr>
            <a:noAutofit/>
          </a:bodyPr>
          <a:lstStyle/>
          <a:p>
            <a:pPr marL="0" indent="0">
              <a:lnSpc>
                <a:spcPts val="900"/>
              </a:lnSpc>
              <a:buNone/>
            </a:pPr>
            <a:r>
              <a:rPr lang="ja-JP" altLang="en-US" sz="1200" dirty="0" smtClean="0">
                <a:solidFill>
                  <a:schemeClr val="tx1"/>
                </a:solidFill>
              </a:rPr>
              <a:t>■</a:t>
            </a:r>
            <a:r>
              <a:rPr lang="ja-JP" altLang="ja-JP" sz="1200" dirty="0" smtClean="0">
                <a:solidFill>
                  <a:schemeClr val="tx1"/>
                </a:solidFill>
              </a:rPr>
              <a:t>女性</a:t>
            </a:r>
            <a:r>
              <a:rPr lang="ja-JP" altLang="ja-JP" sz="1200" dirty="0">
                <a:solidFill>
                  <a:schemeClr val="tx1"/>
                </a:solidFill>
              </a:rPr>
              <a:t>研究者</a:t>
            </a:r>
            <a:r>
              <a:rPr lang="ja-JP" altLang="ja-JP" sz="1200" dirty="0" smtClean="0">
                <a:solidFill>
                  <a:schemeClr val="tx1"/>
                </a:solidFill>
              </a:rPr>
              <a:t>支援室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ts val="900"/>
              </a:lnSpc>
              <a:buNone/>
            </a:pPr>
            <a:r>
              <a:rPr lang="ja-JP" altLang="en-US" sz="12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</a:rPr>
              <a:t>frsupport@fwu.ac.jp</a:t>
            </a:r>
          </a:p>
          <a:p>
            <a:pPr marL="0" indent="0">
              <a:lnSpc>
                <a:spcPts val="900"/>
              </a:lnSpc>
              <a:buNone/>
            </a:pPr>
            <a:r>
              <a:rPr lang="ja-JP" altLang="en-US" sz="1200" dirty="0" smtClean="0">
                <a:solidFill>
                  <a:schemeClr val="tx1"/>
                </a:solidFill>
              </a:rPr>
              <a:t>　　　内線</a:t>
            </a:r>
            <a:r>
              <a:rPr lang="en-US" altLang="ja-JP" sz="1200" dirty="0" smtClean="0">
                <a:solidFill>
                  <a:schemeClr val="tx1"/>
                </a:solidFill>
              </a:rPr>
              <a:t>2111/2112</a:t>
            </a:r>
          </a:p>
          <a:p>
            <a:pPr marL="0" indent="0">
              <a:lnSpc>
                <a:spcPts val="900"/>
              </a:lnSpc>
              <a:buNone/>
            </a:pPr>
            <a:r>
              <a:rPr lang="ja-JP" altLang="en-US" sz="1200" dirty="0" smtClean="0">
                <a:solidFill>
                  <a:schemeClr val="tx1"/>
                </a:solidFill>
              </a:rPr>
              <a:t>■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地域連携センター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ts val="900"/>
              </a:lnSpc>
              <a:buNone/>
            </a:pPr>
            <a:r>
              <a:rPr lang="ja-JP" altLang="en-US" sz="12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</a:rPr>
              <a:t>c-renkei1@fwu.ac.jp</a:t>
            </a:r>
          </a:p>
          <a:p>
            <a:pPr marL="0" indent="0">
              <a:lnSpc>
                <a:spcPts val="900"/>
              </a:lnSpc>
              <a:buNone/>
            </a:pPr>
            <a:r>
              <a:rPr lang="ja-JP" altLang="en-US" sz="1200" dirty="0" smtClean="0">
                <a:solidFill>
                  <a:schemeClr val="tx1"/>
                </a:solidFill>
              </a:rPr>
              <a:t>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内線</a:t>
            </a:r>
            <a:r>
              <a:rPr lang="en-US" altLang="ja-JP" sz="1200" dirty="0">
                <a:solidFill>
                  <a:schemeClr val="tx1"/>
                </a:solidFill>
              </a:rPr>
              <a:t>7102</a:t>
            </a:r>
            <a:endParaRPr kumimoji="1" lang="ja-JP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プレースホルダー 1"/>
          <p:cNvSpPr txBox="1">
            <a:spLocks/>
          </p:cNvSpPr>
          <p:nvPr/>
        </p:nvSpPr>
        <p:spPr>
          <a:xfrm>
            <a:off x="457199" y="1013134"/>
            <a:ext cx="3902345" cy="48108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30683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8500" kern="1200" cap="all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回</a:t>
            </a:r>
            <a:endParaRPr lang="ja-JP" altLang="en-US" dirty="0"/>
          </a:p>
        </p:txBody>
      </p:sp>
      <p:sp>
        <p:nvSpPr>
          <p:cNvPr id="26" name="テキスト プレースホルダー 5"/>
          <p:cNvSpPr txBox="1">
            <a:spLocks/>
          </p:cNvSpPr>
          <p:nvPr/>
        </p:nvSpPr>
        <p:spPr>
          <a:xfrm>
            <a:off x="457200" y="6846831"/>
            <a:ext cx="3902345" cy="2326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30683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36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dirty="0" smtClean="0">
                <a:solidFill>
                  <a:srgbClr val="556B2F"/>
                </a:solidFill>
              </a:rPr>
              <a:t>演題</a:t>
            </a:r>
            <a:endParaRPr lang="ja-JP" altLang="en-US" sz="2200" dirty="0">
              <a:solidFill>
                <a:srgbClr val="556B2F"/>
              </a:solidFill>
            </a:endParaRPr>
          </a:p>
        </p:txBody>
      </p:sp>
      <p:sp>
        <p:nvSpPr>
          <p:cNvPr id="30" name="テキスト プレースホルダー 6"/>
          <p:cNvSpPr txBox="1">
            <a:spLocks/>
          </p:cNvSpPr>
          <p:nvPr/>
        </p:nvSpPr>
        <p:spPr>
          <a:xfrm>
            <a:off x="457200" y="7199291"/>
            <a:ext cx="3902345" cy="30909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30683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3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00" dirty="0" smtClean="0">
                <a:solidFill>
                  <a:schemeClr val="tx1"/>
                </a:solidFill>
              </a:rPr>
              <a:t>科研費</a:t>
            </a:r>
            <a:r>
              <a:rPr lang="ja-JP" altLang="en-US" sz="2100" dirty="0">
                <a:solidFill>
                  <a:schemeClr val="tx1"/>
                </a:solidFill>
              </a:rPr>
              <a:t>の審査員はどこを見るのか</a:t>
            </a:r>
            <a:r>
              <a:rPr lang="ja-JP" altLang="en-US" sz="2100" dirty="0" smtClean="0">
                <a:solidFill>
                  <a:schemeClr val="tx1"/>
                </a:solidFill>
              </a:rPr>
              <a:t>？</a:t>
            </a:r>
            <a:endParaRPr lang="ja-JP" altLang="en-US" sz="2100" dirty="0">
              <a:solidFill>
                <a:schemeClr val="tx1"/>
              </a:solidFill>
              <a:latin typeface="Meiryo UI" panose="020B0604030504040204" pitchFamily="50" charset="-128"/>
            </a:endParaRPr>
          </a:p>
        </p:txBody>
      </p:sp>
      <p:sp>
        <p:nvSpPr>
          <p:cNvPr id="33" name="テキスト プレースホルダー 6"/>
          <p:cNvSpPr txBox="1">
            <a:spLocks/>
          </p:cNvSpPr>
          <p:nvPr/>
        </p:nvSpPr>
        <p:spPr>
          <a:xfrm>
            <a:off x="457200" y="9158226"/>
            <a:ext cx="3902345" cy="1545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30683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3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solidFill>
                  <a:srgbClr val="002060"/>
                </a:solidFill>
              </a:rPr>
              <a:t>※</a:t>
            </a:r>
            <a:r>
              <a:rPr lang="ja-JP" altLang="en-US" sz="1400" dirty="0" smtClean="0">
                <a:solidFill>
                  <a:srgbClr val="002060"/>
                </a:solidFill>
              </a:rPr>
              <a:t>第</a:t>
            </a:r>
            <a:r>
              <a: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</a:rPr>
              <a:t>1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</a:rPr>
              <a:t>部講演会</a:t>
            </a: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</a:rPr>
              <a:t>のみ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</a:rPr>
              <a:t>のご参加も可能です。</a:t>
            </a:r>
            <a:endParaRPr lang="ja-JP" altLang="en-US" sz="1400" dirty="0">
              <a:solidFill>
                <a:srgbClr val="002060"/>
              </a:solidFill>
              <a:latin typeface="Meiryo UI" panose="020B0604030504040204" pitchFamily="50" charset="-128"/>
            </a:endParaRPr>
          </a:p>
        </p:txBody>
      </p:sp>
      <p:sp>
        <p:nvSpPr>
          <p:cNvPr id="34" name="テキスト プレースホルダー 12"/>
          <p:cNvSpPr txBox="1">
            <a:spLocks/>
          </p:cNvSpPr>
          <p:nvPr/>
        </p:nvSpPr>
        <p:spPr>
          <a:xfrm>
            <a:off x="4800600" y="6172200"/>
            <a:ext cx="1708351" cy="4250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3068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3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chemeClr val="tx1"/>
                </a:solidFill>
              </a:rPr>
              <a:t>女性</a:t>
            </a:r>
            <a:r>
              <a:rPr lang="ja-JP" altLang="en-US" sz="1200" dirty="0">
                <a:solidFill>
                  <a:schemeClr val="tx1"/>
                </a:solidFill>
              </a:rPr>
              <a:t>研究者</a:t>
            </a:r>
            <a:r>
              <a:rPr lang="ja-JP" altLang="en-US" sz="1200" dirty="0" smtClean="0">
                <a:solidFill>
                  <a:schemeClr val="tx1"/>
                </a:solidFill>
              </a:rPr>
              <a:t>支援室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ja-JP" altLang="en-US" sz="3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地域連携センター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テキスト プレースホルダー 12"/>
          <p:cNvSpPr txBox="1">
            <a:spLocks/>
          </p:cNvSpPr>
          <p:nvPr/>
        </p:nvSpPr>
        <p:spPr>
          <a:xfrm>
            <a:off x="4800600" y="6705600"/>
            <a:ext cx="2177482" cy="98223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3068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3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3068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chemeClr val="tx1"/>
                </a:solidFill>
              </a:rPr>
              <a:t>女性</a:t>
            </a:r>
            <a:r>
              <a:rPr lang="ja-JP" altLang="en-US" sz="1200" dirty="0">
                <a:solidFill>
                  <a:schemeClr val="tx1"/>
                </a:solidFill>
              </a:rPr>
              <a:t>研究者</a:t>
            </a:r>
            <a:r>
              <a:rPr lang="ja-JP" altLang="en-US" sz="1200" dirty="0" smtClean="0">
                <a:solidFill>
                  <a:schemeClr val="tx1"/>
                </a:solidFill>
              </a:rPr>
              <a:t>支援室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　</a:t>
            </a:r>
            <a:r>
              <a:rPr lang="en-US" altLang="ja-JP" sz="1300" cap="none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frsupport@fwu.ac.jp</a:t>
            </a:r>
          </a:p>
          <a:p>
            <a:r>
              <a:rPr lang="ja-JP" altLang="en-US" sz="1300" cap="none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　　</a:t>
            </a:r>
            <a:r>
              <a:rPr lang="ja-JP" altLang="en-US" sz="1250" cap="none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内線</a:t>
            </a:r>
            <a:r>
              <a:rPr lang="en-US" altLang="ja-JP" sz="1250" cap="none" dirty="0" smtClean="0">
                <a:solidFill>
                  <a:schemeClr val="tx1"/>
                </a:solidFill>
                <a:latin typeface="Meiryo UI" panose="020B0604030504040204" pitchFamily="50" charset="-128"/>
              </a:rPr>
              <a:t>2111/2112</a:t>
            </a:r>
            <a:endParaRPr lang="en-US" altLang="ja-JP" sz="1250" cap="none" dirty="0">
              <a:solidFill>
                <a:schemeClr val="tx1"/>
              </a:solidFill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A4 210 x 297 mm</PresentationFormat>
  <Paragraphs>57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学生のチラシ 8.5 x 11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2014-08-19T07:18:31Z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TC038960749991</vt:lpwstr>
  </property>
</Properties>
</file>